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23" r:id="rId6"/>
    <p:sldId id="312" r:id="rId7"/>
    <p:sldId id="311" r:id="rId8"/>
    <p:sldId id="324" r:id="rId9"/>
    <p:sldId id="325" r:id="rId10"/>
    <p:sldId id="326" r:id="rId11"/>
    <p:sldId id="327" r:id="rId12"/>
    <p:sldId id="313" r:id="rId13"/>
    <p:sldId id="314" r:id="rId14"/>
    <p:sldId id="315" r:id="rId15"/>
    <p:sldId id="318" r:id="rId16"/>
    <p:sldId id="316" r:id="rId17"/>
    <p:sldId id="317" r:id="rId18"/>
    <p:sldId id="319" r:id="rId19"/>
    <p:sldId id="322" r:id="rId20"/>
    <p:sldId id="328" r:id="rId21"/>
    <p:sldId id="329" r:id="rId22"/>
    <p:sldId id="330" r:id="rId23"/>
    <p:sldId id="331" r:id="rId24"/>
    <p:sldId id="334" r:id="rId25"/>
    <p:sldId id="335" r:id="rId26"/>
    <p:sldId id="336" r:id="rId27"/>
    <p:sldId id="337" r:id="rId28"/>
    <p:sldId id="339" r:id="rId29"/>
    <p:sldId id="340" r:id="rId30"/>
    <p:sldId id="338" r:id="rId31"/>
    <p:sldId id="341" r:id="rId32"/>
    <p:sldId id="332" r:id="rId33"/>
    <p:sldId id="33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619" autoAdjust="0"/>
  </p:normalViewPr>
  <p:slideViewPr>
    <p:cSldViewPr snapToGrid="0">
      <p:cViewPr varScale="1">
        <p:scale>
          <a:sx n="69" d="100"/>
          <a:sy n="69" d="100"/>
        </p:scale>
        <p:origin x="7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loudflare.com/learning/dns/glossary/what-is-a-domain-name/" TargetMode="External"/><Relationship Id="rId2" Type="http://schemas.openxmlformats.org/officeDocument/2006/relationships/hyperlink" Target="https://www.cloudflare.com/learning/dns/what-is-dns/" TargetMode="External"/><Relationship Id="rId1" Type="http://schemas.openxmlformats.org/officeDocument/2006/relationships/slideLayout" Target="../slideLayouts/slideLayout2.xml"/><Relationship Id="rId6" Type="http://schemas.openxmlformats.org/officeDocument/2006/relationships/hyperlink" Target="https://www.cloudflare.com/learning/cdn/glossary/edge-server/" TargetMode="External"/><Relationship Id="rId5" Type="http://schemas.openxmlformats.org/officeDocument/2006/relationships/hyperlink" Target="https://www.cloudflare.com/learning/cdn/glossary/origin-server/" TargetMode="External"/><Relationship Id="rId4" Type="http://schemas.openxmlformats.org/officeDocument/2006/relationships/hyperlink" Target="https://www.cloudflare.com/learning/dns/glossary/what-is-my-ip-addre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3889" y="2439276"/>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981201"/>
            <a:ext cx="3503122" cy="720436"/>
          </a:xfrm>
        </p:spPr>
        <p:txBody>
          <a:bodyPr>
            <a:normAutofit/>
          </a:bodyPr>
          <a:lstStyle/>
          <a:p>
            <a:pPr algn="l"/>
            <a:r>
              <a:rPr lang="en-US" sz="4400" dirty="0"/>
              <a:t>Info Gain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2867891"/>
            <a:ext cx="3503122" cy="2386241"/>
          </a:xfrm>
        </p:spPr>
        <p:txBody>
          <a:bodyPr>
            <a:normAutofit/>
          </a:bodyPr>
          <a:lstStyle/>
          <a:p>
            <a:pPr algn="l"/>
            <a:r>
              <a:rPr lang="en-US" sz="1800" dirty="0">
                <a:solidFill>
                  <a:srgbClr val="FC05CB"/>
                </a:solidFill>
              </a:rPr>
              <a:t>N170874</a:t>
            </a:r>
          </a:p>
          <a:p>
            <a:pPr algn="l"/>
            <a:r>
              <a:rPr lang="en-US" sz="1800" dirty="0">
                <a:solidFill>
                  <a:srgbClr val="FC05CB"/>
                </a:solidFill>
              </a:rPr>
              <a:t>N170985</a:t>
            </a:r>
          </a:p>
          <a:p>
            <a:pPr algn="l"/>
            <a:r>
              <a:rPr lang="en-US" sz="1800" dirty="0">
                <a:solidFill>
                  <a:srgbClr val="FC05CB"/>
                </a:solidFill>
              </a:rPr>
              <a:t>N171080</a:t>
            </a:r>
          </a:p>
          <a:p>
            <a:pPr algn="l"/>
            <a:r>
              <a:rPr lang="en-US" sz="1800" dirty="0">
                <a:solidFill>
                  <a:srgbClr val="FC05CB"/>
                </a:solidFill>
              </a:rPr>
              <a:t>N170448</a:t>
            </a:r>
          </a:p>
          <a:p>
            <a:pPr algn="l"/>
            <a:r>
              <a:rPr lang="en-US" sz="1800" dirty="0">
                <a:solidFill>
                  <a:srgbClr val="FC05CB"/>
                </a:solidFill>
              </a:rPr>
              <a:t>N170468</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E221-647E-0E9F-86EA-8418A3FB83C2}"/>
              </a:ext>
            </a:extLst>
          </p:cNvPr>
          <p:cNvSpPr>
            <a:spLocks noGrp="1"/>
          </p:cNvSpPr>
          <p:nvPr>
            <p:ph type="title"/>
          </p:nvPr>
        </p:nvSpPr>
        <p:spPr/>
        <p:txBody>
          <a:bodyPr/>
          <a:lstStyle/>
          <a:p>
            <a:r>
              <a:rPr lang="en-IN" dirty="0"/>
              <a:t>Open Ports Enumeration</a:t>
            </a:r>
          </a:p>
        </p:txBody>
      </p:sp>
      <p:sp>
        <p:nvSpPr>
          <p:cNvPr id="3" name="Content Placeholder 2">
            <a:extLst>
              <a:ext uri="{FF2B5EF4-FFF2-40B4-BE49-F238E27FC236}">
                <a16:creationId xmlns:a16="http://schemas.microsoft.com/office/drawing/2014/main" id="{CB4B7C3C-ECB5-8050-6845-A81BC7A01065}"/>
              </a:ext>
            </a:extLst>
          </p:cNvPr>
          <p:cNvSpPr>
            <a:spLocks noGrp="1"/>
          </p:cNvSpPr>
          <p:nvPr>
            <p:ph idx="1"/>
          </p:nvPr>
        </p:nvSpPr>
        <p:spPr/>
        <p:txBody>
          <a:bodyPr>
            <a:noAutofit/>
          </a:bodyPr>
          <a:lstStyle/>
          <a:p>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In networking, a protocol is a set of rules for formatting and processing data. Network protocols are like a common language for computers. The computers within a network may use vastly different software and hardware; however, the use of protocols enables them to communicate with each other regardless.</a:t>
            </a:r>
          </a:p>
          <a:p>
            <a:pPr>
              <a:lnSpc>
                <a:spcPct val="107000"/>
              </a:lnSpc>
              <a:spcAft>
                <a:spcPts val="800"/>
              </a:spcAft>
            </a:pPr>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PORT SCANNING : There are 64k ports in a computer out of which 1k are fixed for system or OS services. In Port scanning we scan for the open Ports which can be used to attack the victim computer.</a:t>
            </a:r>
          </a:p>
          <a:p>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In Port scanning a series of messages sent to break into a computer to learn about the computer’s network services. Through this we will know that which port we will use to attack the victim</a:t>
            </a:r>
          </a:p>
          <a:p>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Open ports become dangerous when legitimate services are exploited through security vulnerabilities or malicious services are introduced to a system via malware or social engineering, cybercriminals can use these services in conjunction with open ports to gain unauthorized access to sensitive data</a:t>
            </a:r>
            <a:endParaRPr lang="en-IN" sz="18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0338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2E9F-FE41-D130-910D-016F6C6A6A89}"/>
              </a:ext>
            </a:extLst>
          </p:cNvPr>
          <p:cNvSpPr>
            <a:spLocks noGrp="1"/>
          </p:cNvSpPr>
          <p:nvPr>
            <p:ph type="title"/>
          </p:nvPr>
        </p:nvSpPr>
        <p:spPr/>
        <p:txBody>
          <a:bodyPr/>
          <a:lstStyle/>
          <a:p>
            <a:r>
              <a:rPr lang="en-IN" dirty="0"/>
              <a:t>Sub Domain Enumeration</a:t>
            </a:r>
          </a:p>
        </p:txBody>
      </p:sp>
      <p:sp>
        <p:nvSpPr>
          <p:cNvPr id="3" name="Content Placeholder 2">
            <a:extLst>
              <a:ext uri="{FF2B5EF4-FFF2-40B4-BE49-F238E27FC236}">
                <a16:creationId xmlns:a16="http://schemas.microsoft.com/office/drawing/2014/main" id="{5EAA8013-7C36-4309-EC69-AB90174F927A}"/>
              </a:ext>
            </a:extLst>
          </p:cNvPr>
          <p:cNvSpPr>
            <a:spLocks noGrp="1"/>
          </p:cNvSpPr>
          <p:nvPr>
            <p:ph idx="1"/>
          </p:nvPr>
        </p:nvSpPr>
        <p:spPr/>
        <p:txBody>
          <a:bodyPr>
            <a:normAutofit/>
          </a:bodyPr>
          <a:lstStyle/>
          <a:p>
            <a:r>
              <a:rPr lang="en-IN" sz="200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A domain name is a string of text that maps to a numeric IP address, used to access a website from client software. In plain English, a domain name is the text that a user types into a browser window to reach a particular website. For instance, the domain name for Google is ‘google.com’.</a:t>
            </a:r>
          </a:p>
          <a:p>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A subdomain is an additional part to your main domain name. Subdomains are created to organize and navigate to different sections of your website. You can create multiple subdomains or child domains on your main domain.</a:t>
            </a:r>
          </a:p>
          <a:p>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The most common use-case of a subdomain is for creating a testing or staging version of a website. Often developers will test ne</a:t>
            </a:r>
            <a:r>
              <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w plugins and updates on a subdomain staging site before publishing them live on the Internet.</a:t>
            </a:r>
            <a:endParaRPr lang="en-IN" dirty="0">
              <a:solidFill>
                <a:srgbClr val="00B0F0"/>
              </a:solidFill>
            </a:endParaRPr>
          </a:p>
        </p:txBody>
      </p:sp>
    </p:spTree>
    <p:extLst>
      <p:ext uri="{BB962C8B-B14F-4D97-AF65-F5344CB8AC3E}">
        <p14:creationId xmlns:p14="http://schemas.microsoft.com/office/powerpoint/2010/main" val="1859543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8DFDC-E49E-AE16-B735-9EE24DEE0DC5}"/>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AC2D44DC-59D8-457D-C19F-E932E5E996F8}"/>
              </a:ext>
            </a:extLst>
          </p:cNvPr>
          <p:cNvPicPr>
            <a:picLocks noGrp="1" noChangeAspect="1"/>
          </p:cNvPicPr>
          <p:nvPr>
            <p:ph idx="1"/>
          </p:nvPr>
        </p:nvPicPr>
        <p:blipFill>
          <a:blip r:embed="rId2"/>
          <a:stretch>
            <a:fillRect/>
          </a:stretch>
        </p:blipFill>
        <p:spPr>
          <a:xfrm>
            <a:off x="914400" y="609601"/>
            <a:ext cx="10353675" cy="4267200"/>
          </a:xfrm>
        </p:spPr>
      </p:pic>
    </p:spTree>
    <p:extLst>
      <p:ext uri="{BB962C8B-B14F-4D97-AF65-F5344CB8AC3E}">
        <p14:creationId xmlns:p14="http://schemas.microsoft.com/office/powerpoint/2010/main" val="1584345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4CBF-4C04-9A3A-8D26-AF29A2D5FE56}"/>
              </a:ext>
            </a:extLst>
          </p:cNvPr>
          <p:cNvSpPr>
            <a:spLocks noGrp="1"/>
          </p:cNvSpPr>
          <p:nvPr>
            <p:ph type="title"/>
          </p:nvPr>
        </p:nvSpPr>
        <p:spPr/>
        <p:txBody>
          <a:bodyPr/>
          <a:lstStyle/>
          <a:p>
            <a:r>
              <a:rPr lang="en-IN" dirty="0"/>
              <a:t>DNS ENUMERATION</a:t>
            </a:r>
          </a:p>
        </p:txBody>
      </p:sp>
      <p:sp>
        <p:nvSpPr>
          <p:cNvPr id="3" name="Content Placeholder 2">
            <a:extLst>
              <a:ext uri="{FF2B5EF4-FFF2-40B4-BE49-F238E27FC236}">
                <a16:creationId xmlns:a16="http://schemas.microsoft.com/office/drawing/2014/main" id="{0907A36A-6793-0388-B52D-DA8C7F9270AD}"/>
              </a:ext>
            </a:extLst>
          </p:cNvPr>
          <p:cNvSpPr>
            <a:spLocks noGrp="1"/>
          </p:cNvSpPr>
          <p:nvPr>
            <p:ph idx="1"/>
          </p:nvPr>
        </p:nvSpPr>
        <p:spPr/>
        <p:txBody>
          <a:bodyPr>
            <a:noAutofit/>
          </a:bodyPr>
          <a:lstStyle/>
          <a:p>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The Domain Name System (</a:t>
            </a: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DNS</a:t>
            </a:r>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is the phonebook of the Internet. When users type </a:t>
            </a: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domain names</a:t>
            </a:r>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such as ‘google.com’ or ‘nytimes.com’ into web browsers, DNS is responsible for finding the correct </a:t>
            </a: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IP address</a:t>
            </a:r>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for those sites. Browsers then use those addresses to communicate with </a:t>
            </a: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origin servers</a:t>
            </a:r>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or </a:t>
            </a: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CDN edge servers</a:t>
            </a:r>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to access website information. This all happens thanks to DNS servers: machines dedicated to answering DNS queries.</a:t>
            </a:r>
          </a:p>
          <a:p>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DNS enumeration is the process of locating all the DNS servers and their corresponding records for an organization. DNS enumeration will yield usernames, computer names, and IP addresses of potential target systems. The list of DNS record provides an overview of types of resource records (database records) stored in the zone files of the Domain Name System (DNS). The DNS implements a distributed, hierarchical, and redundant database for information associated with Internet domain names and addresses</a:t>
            </a:r>
            <a:endParaRPr lang="en-IN" sz="18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419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DD24-8648-FD52-AE6B-AE0200FCD0EB}"/>
              </a:ext>
            </a:extLst>
          </p:cNvPr>
          <p:cNvSpPr>
            <a:spLocks noGrp="1"/>
          </p:cNvSpPr>
          <p:nvPr>
            <p:ph type="title"/>
          </p:nvPr>
        </p:nvSpPr>
        <p:spPr/>
        <p:txBody>
          <a:bodyPr/>
          <a:lstStyle/>
          <a:p>
            <a:r>
              <a:rPr lang="en-IN" dirty="0"/>
              <a:t>DNS RECORDS</a:t>
            </a:r>
          </a:p>
        </p:txBody>
      </p:sp>
      <p:sp>
        <p:nvSpPr>
          <p:cNvPr id="3" name="Content Placeholder 2">
            <a:extLst>
              <a:ext uri="{FF2B5EF4-FFF2-40B4-BE49-F238E27FC236}">
                <a16:creationId xmlns:a16="http://schemas.microsoft.com/office/drawing/2014/main" id="{BEFD23CC-E759-396F-DAAF-3253DB333E83}"/>
              </a:ext>
            </a:extLst>
          </p:cNvPr>
          <p:cNvSpPr>
            <a:spLocks noGrp="1"/>
          </p:cNvSpPr>
          <p:nvPr>
            <p:ph idx="1"/>
          </p:nvPr>
        </p:nvSpPr>
        <p:spPr/>
        <p:txBody>
          <a:bodyPr/>
          <a:lstStyle/>
          <a:p>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DNS</a:t>
            </a:r>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records (aka zone files) are instructions that live in authoritative DNS servers and provide information about a domain including what </a:t>
            </a: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IP address</a:t>
            </a:r>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is associated with that domain and how to handle requests for that domain. These records consist of a series of text files written in what is known as DNS syntax. DNS syntax is just a string of characters used as commands that tell the DNS server what to do. All DNS records also have a ‘TTL’, which stands for time-to-live, and indicates how often a DNS server will refresh that record.</a:t>
            </a:r>
          </a:p>
          <a:p>
            <a:r>
              <a:rPr lang="en-IN"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You can think of a set of DNS records like a business listing on Yelp. That listing will give you a bunch of useful information about a business such as their location, hours, services offered, etc. All domains are required to have at least a few essential DNS records for a user to be able to access their website using a domain name, and there are several optional records that serve additional purposes</a:t>
            </a:r>
            <a:endParaRPr lang="en-IN"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344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7383-2408-99D7-BE96-FAD9F4ADD283}"/>
              </a:ext>
            </a:extLst>
          </p:cNvPr>
          <p:cNvSpPr>
            <a:spLocks noGrp="1"/>
          </p:cNvSpPr>
          <p:nvPr>
            <p:ph type="title"/>
          </p:nvPr>
        </p:nvSpPr>
        <p:spPr>
          <a:xfrm flipH="1">
            <a:off x="913795" y="193963"/>
            <a:ext cx="9725891" cy="374073"/>
          </a:xfrm>
        </p:spPr>
        <p:txBody>
          <a:bodyPr>
            <a:normAutofit fontScale="90000"/>
          </a:bodyPr>
          <a:lstStyle/>
          <a:p>
            <a:r>
              <a:rPr lang="en-IN" dirty="0"/>
              <a:t>Common DNS Records</a:t>
            </a:r>
          </a:p>
        </p:txBody>
      </p:sp>
      <p:sp>
        <p:nvSpPr>
          <p:cNvPr id="3" name="Content Placeholder 2">
            <a:extLst>
              <a:ext uri="{FF2B5EF4-FFF2-40B4-BE49-F238E27FC236}">
                <a16:creationId xmlns:a16="http://schemas.microsoft.com/office/drawing/2014/main" id="{9E921E78-9FE0-E803-A2DA-92BB7AFB5E68}"/>
              </a:ext>
            </a:extLst>
          </p:cNvPr>
          <p:cNvSpPr>
            <a:spLocks noGrp="1"/>
          </p:cNvSpPr>
          <p:nvPr>
            <p:ph idx="1"/>
          </p:nvPr>
        </p:nvSpPr>
        <p:spPr>
          <a:xfrm>
            <a:off x="913795" y="886692"/>
            <a:ext cx="10353762" cy="5514108"/>
          </a:xfrm>
        </p:spPr>
        <p:txBody>
          <a:bodyPr>
            <a:normAutofit/>
          </a:bodyPr>
          <a:lstStyle/>
          <a:p>
            <a:pPr marL="342900" lvl="0" indent="-342900">
              <a:lnSpc>
                <a:spcPts val="1800"/>
              </a:lnSpc>
              <a:spcAft>
                <a:spcPts val="1800"/>
              </a:spcAft>
              <a:buSzPts val="1000"/>
              <a:buFont typeface="Symbol" panose="05050102010706020507" pitchFamily="18" charset="2"/>
              <a:buChar char=""/>
              <a:tabLst>
                <a:tab pos="457200" algn="l"/>
              </a:tabLst>
            </a:pPr>
            <a:r>
              <a:rPr lang="en-IN" sz="20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A record</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 The record that holds the IP address of a domain. </a:t>
            </a:r>
          </a:p>
          <a:p>
            <a:pPr marL="342900" lvl="0" indent="-342900">
              <a:lnSpc>
                <a:spcPts val="1800"/>
              </a:lnSpc>
              <a:spcAft>
                <a:spcPts val="1800"/>
              </a:spcAft>
              <a:buSzPts val="1000"/>
              <a:buFont typeface="Symbol" panose="05050102010706020507" pitchFamily="18" charset="2"/>
              <a:buChar char=""/>
              <a:tabLst>
                <a:tab pos="457200" algn="l"/>
              </a:tabLst>
            </a:pPr>
            <a:r>
              <a:rPr lang="en-IN" sz="20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AAAA record</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 The record that contains the IPv6 address for a domain (as opposed to A records, which list the IPv4 address). </a:t>
            </a:r>
          </a:p>
          <a:p>
            <a:pPr marL="342900" lvl="0" indent="-342900">
              <a:lnSpc>
                <a:spcPts val="1800"/>
              </a:lnSpc>
              <a:spcAft>
                <a:spcPts val="1800"/>
              </a:spcAft>
              <a:buSzPts val="1000"/>
              <a:buFont typeface="Symbol" panose="05050102010706020507" pitchFamily="18" charset="2"/>
              <a:buChar char=""/>
              <a:tabLst>
                <a:tab pos="457200" algn="l"/>
              </a:tabLst>
            </a:pPr>
            <a:r>
              <a:rPr lang="en-IN" sz="20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CNAME record</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 Forwards one domain or subdomain to another domain, does NOT provide an IP address. </a:t>
            </a:r>
          </a:p>
          <a:p>
            <a:pPr marL="342900" lvl="0" indent="-342900">
              <a:lnSpc>
                <a:spcPts val="1800"/>
              </a:lnSpc>
              <a:spcAft>
                <a:spcPts val="1800"/>
              </a:spcAft>
              <a:buSzPts val="1000"/>
              <a:buFont typeface="Symbol" panose="05050102010706020507" pitchFamily="18" charset="2"/>
              <a:buChar char=""/>
              <a:tabLst>
                <a:tab pos="457200" algn="l"/>
              </a:tabLst>
            </a:pPr>
            <a:r>
              <a:rPr lang="en-IN" sz="20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MX record</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 Directs mail to an email server. </a:t>
            </a:r>
          </a:p>
          <a:p>
            <a:pPr marL="342900" lvl="0" indent="-342900">
              <a:lnSpc>
                <a:spcPts val="1800"/>
              </a:lnSpc>
              <a:spcAft>
                <a:spcPts val="1800"/>
              </a:spcAft>
              <a:buSzPts val="1000"/>
              <a:buFont typeface="Symbol" panose="05050102010706020507" pitchFamily="18" charset="2"/>
              <a:buChar char=""/>
              <a:tabLst>
                <a:tab pos="457200" algn="l"/>
              </a:tabLst>
            </a:pPr>
            <a:r>
              <a:rPr lang="en-IN" sz="20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TXT record</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 Lets an admin store text notes in the record. These records are often used for email security. </a:t>
            </a:r>
          </a:p>
          <a:p>
            <a:pPr marL="342900" lvl="0" indent="-342900">
              <a:lnSpc>
                <a:spcPts val="1800"/>
              </a:lnSpc>
              <a:spcAft>
                <a:spcPts val="1800"/>
              </a:spcAft>
              <a:buSzPts val="1000"/>
              <a:buFont typeface="Symbol" panose="05050102010706020507" pitchFamily="18" charset="2"/>
              <a:buChar char=""/>
              <a:tabLst>
                <a:tab pos="457200" algn="l"/>
              </a:tabLst>
            </a:pPr>
            <a:r>
              <a:rPr lang="en-IN" sz="20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NS record</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 Stores the name server for a DNS entry. </a:t>
            </a:r>
          </a:p>
          <a:p>
            <a:pPr marL="342900" lvl="0" indent="-342900">
              <a:lnSpc>
                <a:spcPts val="1800"/>
              </a:lnSpc>
              <a:spcAft>
                <a:spcPts val="1800"/>
              </a:spcAft>
              <a:buSzPts val="1000"/>
              <a:buFont typeface="Symbol" panose="05050102010706020507" pitchFamily="18" charset="2"/>
              <a:buChar char=""/>
              <a:tabLst>
                <a:tab pos="457200" algn="l"/>
              </a:tabLst>
            </a:pPr>
            <a:r>
              <a:rPr lang="en-IN" sz="20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SOA record</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 Stores admin information about a domain. </a:t>
            </a:r>
          </a:p>
          <a:p>
            <a:pPr marL="342900" lvl="0" indent="-342900">
              <a:lnSpc>
                <a:spcPts val="1800"/>
              </a:lnSpc>
              <a:spcAft>
                <a:spcPts val="1800"/>
              </a:spcAft>
              <a:buSzPts val="1000"/>
              <a:buFont typeface="Symbol" panose="05050102010706020507" pitchFamily="18" charset="2"/>
              <a:buChar char=""/>
              <a:tabLst>
                <a:tab pos="457200" algn="l"/>
              </a:tabLst>
            </a:pPr>
            <a:r>
              <a:rPr lang="en-IN" sz="20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SRV record</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 Specifies a port for specific services. </a:t>
            </a:r>
          </a:p>
          <a:p>
            <a:pPr marL="342900" lvl="0" indent="-342900">
              <a:lnSpc>
                <a:spcPts val="1800"/>
              </a:lnSpc>
              <a:spcAft>
                <a:spcPts val="1800"/>
              </a:spcAft>
              <a:buSzPts val="1000"/>
              <a:buFont typeface="Symbol" panose="05050102010706020507" pitchFamily="18" charset="2"/>
              <a:buChar char=""/>
              <a:tabLst>
                <a:tab pos="457200" algn="l"/>
              </a:tabLst>
            </a:pPr>
            <a:r>
              <a:rPr lang="en-IN" sz="20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PTR record</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 Provides a domain name in reverse-lookups</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spTree>
    <p:extLst>
      <p:ext uri="{BB962C8B-B14F-4D97-AF65-F5344CB8AC3E}">
        <p14:creationId xmlns:p14="http://schemas.microsoft.com/office/powerpoint/2010/main" val="333339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2402-84D9-0E4D-17BA-921B4F6E8E23}"/>
              </a:ext>
            </a:extLst>
          </p:cNvPr>
          <p:cNvSpPr>
            <a:spLocks noGrp="1"/>
          </p:cNvSpPr>
          <p:nvPr>
            <p:ph type="title"/>
          </p:nvPr>
        </p:nvSpPr>
        <p:spPr/>
        <p:txBody>
          <a:bodyPr/>
          <a:lstStyle/>
          <a:p>
            <a:r>
              <a:rPr lang="en-IN" dirty="0"/>
              <a:t>DIRECTORY BRUTE FORCE</a:t>
            </a:r>
          </a:p>
        </p:txBody>
      </p:sp>
      <p:sp>
        <p:nvSpPr>
          <p:cNvPr id="3" name="Content Placeholder 2">
            <a:extLst>
              <a:ext uri="{FF2B5EF4-FFF2-40B4-BE49-F238E27FC236}">
                <a16:creationId xmlns:a16="http://schemas.microsoft.com/office/drawing/2014/main" id="{704CF30D-C318-6886-6378-AD75F60DCD30}"/>
              </a:ext>
            </a:extLst>
          </p:cNvPr>
          <p:cNvSpPr>
            <a:spLocks noGrp="1"/>
          </p:cNvSpPr>
          <p:nvPr>
            <p:ph idx="1"/>
          </p:nvPr>
        </p:nvSpPr>
        <p:spPr/>
        <p:txBody>
          <a:bodyPr>
            <a:normAutofit/>
          </a:bodyPr>
          <a:lstStyle/>
          <a:p>
            <a:pPr>
              <a:lnSpc>
                <a:spcPct val="107000"/>
              </a:lnSpc>
              <a:spcAft>
                <a:spcPts val="800"/>
              </a:spcAft>
            </a:pPr>
            <a:r>
              <a:rPr lang="en-IN" sz="24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A directory is a location for storing files on your computer.</a:t>
            </a:r>
          </a:p>
          <a:p>
            <a:r>
              <a:rPr lang="en-IN" sz="24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Directory brute force is </a:t>
            </a:r>
            <a:r>
              <a:rPr lang="en-IN" sz="2400" dirty="0">
                <a:solidFill>
                  <a:srgbClr val="00B0F0"/>
                </a:solidFill>
                <a:effectLst/>
                <a:latin typeface="Times New Roman" panose="02020603050405020304" pitchFamily="18" charset="0"/>
                <a:cs typeface="Times New Roman" panose="02020603050405020304" pitchFamily="18" charset="0"/>
              </a:rPr>
              <a:t>used to find hidden and often forgotten directories on a site to try to compromise. Some various automated tools and scripts retrieve the status of the directory which is brute-forced from custom wordlists</a:t>
            </a:r>
            <a:endParaRPr lang="en-IN" sz="24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17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2F918-2E63-4E01-2796-32684BA0753A}"/>
              </a:ext>
            </a:extLst>
          </p:cNvPr>
          <p:cNvSpPr>
            <a:spLocks noGrp="1"/>
          </p:cNvSpPr>
          <p:nvPr>
            <p:ph type="title"/>
          </p:nvPr>
        </p:nvSpPr>
        <p:spPr/>
        <p:txBody>
          <a:bodyPr/>
          <a:lstStyle/>
          <a:p>
            <a:r>
              <a:rPr lang="en-IN" dirty="0"/>
              <a:t>Technologies/Libraries</a:t>
            </a:r>
          </a:p>
        </p:txBody>
      </p:sp>
      <p:sp>
        <p:nvSpPr>
          <p:cNvPr id="3" name="Content Placeholder 2">
            <a:extLst>
              <a:ext uri="{FF2B5EF4-FFF2-40B4-BE49-F238E27FC236}">
                <a16:creationId xmlns:a16="http://schemas.microsoft.com/office/drawing/2014/main" id="{F7BDEB6B-633F-CFDE-9BC8-F5831907166E}"/>
              </a:ext>
            </a:extLst>
          </p:cNvPr>
          <p:cNvSpPr>
            <a:spLocks noGrp="1"/>
          </p:cNvSpPr>
          <p:nvPr>
            <p:ph idx="1"/>
          </p:nvPr>
        </p:nvSpPr>
        <p:spPr/>
        <p:txBody>
          <a:bodyPr/>
          <a:lstStyle/>
          <a:p>
            <a:r>
              <a:rPr lang="en-IN" dirty="0"/>
              <a:t>Technologies: Python</a:t>
            </a:r>
          </a:p>
          <a:p>
            <a:r>
              <a:rPr lang="en-IN" dirty="0"/>
              <a:t>Libraries: </a:t>
            </a:r>
            <a:r>
              <a:rPr lang="en-IN" dirty="0" err="1"/>
              <a:t>Tkinter</a:t>
            </a:r>
            <a:r>
              <a:rPr lang="en-IN" dirty="0"/>
              <a:t>(</a:t>
            </a:r>
            <a:r>
              <a:rPr lang="en-IN" dirty="0" err="1"/>
              <a:t>gui</a:t>
            </a:r>
            <a:r>
              <a:rPr lang="en-IN" dirty="0"/>
              <a:t>)  , </a:t>
            </a:r>
            <a:r>
              <a:rPr lang="en-IN" dirty="0" err="1"/>
              <a:t>dns</a:t>
            </a:r>
            <a:r>
              <a:rPr lang="en-IN" dirty="0"/>
              <a:t>.(</a:t>
            </a:r>
            <a:r>
              <a:rPr lang="en-IN" dirty="0" err="1"/>
              <a:t>dns</a:t>
            </a:r>
            <a:r>
              <a:rPr lang="en-IN" dirty="0"/>
              <a:t> resolver),  sys ,bs4 , requests, PIL socket , </a:t>
            </a:r>
            <a:r>
              <a:rPr lang="en-IN" dirty="0" err="1"/>
              <a:t>os</a:t>
            </a:r>
            <a:r>
              <a:rPr lang="en-IN" dirty="0"/>
              <a:t>, threading, time,  re</a:t>
            </a:r>
          </a:p>
          <a:p>
            <a:endParaRPr lang="en-IN" dirty="0"/>
          </a:p>
        </p:txBody>
      </p:sp>
    </p:spTree>
    <p:extLst>
      <p:ext uri="{BB962C8B-B14F-4D97-AF65-F5344CB8AC3E}">
        <p14:creationId xmlns:p14="http://schemas.microsoft.com/office/powerpoint/2010/main" val="352027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33AE-C08F-608B-EB91-E3C0C7D37077}"/>
              </a:ext>
            </a:extLst>
          </p:cNvPr>
          <p:cNvSpPr>
            <a:spLocks noGrp="1"/>
          </p:cNvSpPr>
          <p:nvPr>
            <p:ph type="title"/>
          </p:nvPr>
        </p:nvSpPr>
        <p:spPr/>
        <p:txBody>
          <a:bodyPr/>
          <a:lstStyle/>
          <a:p>
            <a:r>
              <a:rPr lang="en-IN" dirty="0"/>
              <a:t>Text Files</a:t>
            </a:r>
          </a:p>
        </p:txBody>
      </p:sp>
      <p:sp>
        <p:nvSpPr>
          <p:cNvPr id="3" name="Content Placeholder 2">
            <a:extLst>
              <a:ext uri="{FF2B5EF4-FFF2-40B4-BE49-F238E27FC236}">
                <a16:creationId xmlns:a16="http://schemas.microsoft.com/office/drawing/2014/main" id="{5FF1BBA1-1F8A-B08F-D3E0-98F4A15AFA0A}"/>
              </a:ext>
            </a:extLst>
          </p:cNvPr>
          <p:cNvSpPr>
            <a:spLocks noGrp="1"/>
          </p:cNvSpPr>
          <p:nvPr>
            <p:ph idx="1"/>
          </p:nvPr>
        </p:nvSpPr>
        <p:spPr/>
        <p:txBody>
          <a:bodyPr/>
          <a:lstStyle/>
          <a:p>
            <a:r>
              <a:rPr lang="en-US" dirty="0"/>
              <a:t>Wordlist.txt for directory </a:t>
            </a:r>
            <a:r>
              <a:rPr lang="en-US" dirty="0" err="1"/>
              <a:t>bruteforce</a:t>
            </a:r>
            <a:r>
              <a:rPr lang="en-US" dirty="0"/>
              <a:t>.</a:t>
            </a:r>
          </a:p>
          <a:p>
            <a:r>
              <a:rPr lang="en-IN" dirty="0"/>
              <a:t>Names.txt for subdomain </a:t>
            </a:r>
            <a:r>
              <a:rPr lang="en-IN" dirty="0" err="1"/>
              <a:t>bruteforce</a:t>
            </a:r>
            <a:r>
              <a:rPr lang="en-IN" dirty="0"/>
              <a:t>.</a:t>
            </a:r>
          </a:p>
        </p:txBody>
      </p:sp>
    </p:spTree>
    <p:extLst>
      <p:ext uri="{BB962C8B-B14F-4D97-AF65-F5344CB8AC3E}">
        <p14:creationId xmlns:p14="http://schemas.microsoft.com/office/powerpoint/2010/main" val="379179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84828-B7A9-D588-B2B3-F723284678F7}"/>
              </a:ext>
            </a:extLst>
          </p:cNvPr>
          <p:cNvSpPr>
            <a:spLocks noGrp="1"/>
          </p:cNvSpPr>
          <p:nvPr>
            <p:ph type="title"/>
          </p:nvPr>
        </p:nvSpPr>
        <p:spPr/>
        <p:txBody>
          <a:bodyPr/>
          <a:lstStyle/>
          <a:p>
            <a:r>
              <a:rPr lang="en-IN" dirty="0"/>
              <a:t>System Hardware/System Software</a:t>
            </a:r>
          </a:p>
        </p:txBody>
      </p:sp>
      <p:sp>
        <p:nvSpPr>
          <p:cNvPr id="3" name="Content Placeholder 2">
            <a:extLst>
              <a:ext uri="{FF2B5EF4-FFF2-40B4-BE49-F238E27FC236}">
                <a16:creationId xmlns:a16="http://schemas.microsoft.com/office/drawing/2014/main" id="{68077628-D2DF-AD23-4FC1-65411531A858}"/>
              </a:ext>
            </a:extLst>
          </p:cNvPr>
          <p:cNvSpPr>
            <a:spLocks noGrp="1"/>
          </p:cNvSpPr>
          <p:nvPr>
            <p:ph idx="1"/>
          </p:nvPr>
        </p:nvSpPr>
        <p:spPr/>
        <p:txBody>
          <a:bodyPr/>
          <a:lstStyle/>
          <a:p>
            <a:r>
              <a:rPr lang="en-US" dirty="0"/>
              <a:t>Windows Operating system(Windows 7/8/8.1/10/11)</a:t>
            </a:r>
          </a:p>
          <a:p>
            <a:r>
              <a:rPr lang="en-US" dirty="0"/>
              <a:t>Minimum 1GB RAM</a:t>
            </a:r>
          </a:p>
          <a:p>
            <a:r>
              <a:rPr lang="en-US" dirty="0"/>
              <a:t>Minimum I2 Processor</a:t>
            </a:r>
            <a:endParaRPr lang="en-IN" dirty="0"/>
          </a:p>
        </p:txBody>
      </p:sp>
    </p:spTree>
    <p:extLst>
      <p:ext uri="{BB962C8B-B14F-4D97-AF65-F5344CB8AC3E}">
        <p14:creationId xmlns:p14="http://schemas.microsoft.com/office/powerpoint/2010/main" val="205258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90430-3CEF-91B2-44C5-F30DA4ADBD7E}"/>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08D5BDC9-B7BE-C34E-C33C-2EFAF25C20DD}"/>
              </a:ext>
            </a:extLst>
          </p:cNvPr>
          <p:cNvSpPr>
            <a:spLocks noGrp="1"/>
          </p:cNvSpPr>
          <p:nvPr>
            <p:ph idx="1"/>
          </p:nvPr>
        </p:nvSpPr>
        <p:spPr/>
        <p:txBody>
          <a:bodyPr/>
          <a:lstStyle/>
          <a:p>
            <a:r>
              <a:rPr lang="en-IN" dirty="0"/>
              <a:t>Our project mainly deals with information gathering about website.</a:t>
            </a:r>
          </a:p>
          <a:p>
            <a:r>
              <a:rPr lang="en-IN" dirty="0"/>
              <a:t>Finding Open Ports of the website that are open.</a:t>
            </a:r>
          </a:p>
          <a:p>
            <a:r>
              <a:rPr lang="en-IN" dirty="0"/>
              <a:t>Finding DNS information about the website.</a:t>
            </a:r>
          </a:p>
          <a:p>
            <a:r>
              <a:rPr lang="en-IN" dirty="0"/>
              <a:t>Finding Subdomains of the website.</a:t>
            </a:r>
          </a:p>
          <a:p>
            <a:r>
              <a:rPr lang="en-IN" dirty="0"/>
              <a:t>Finding </a:t>
            </a:r>
            <a:r>
              <a:rPr lang="en-IN" dirty="0" err="1"/>
              <a:t>WhoIs</a:t>
            </a:r>
            <a:r>
              <a:rPr lang="en-IN" dirty="0"/>
              <a:t> Lookup about that website.</a:t>
            </a:r>
          </a:p>
          <a:p>
            <a:r>
              <a:rPr lang="en-IN" dirty="0"/>
              <a:t>Finding hidden directories of the website by </a:t>
            </a:r>
            <a:r>
              <a:rPr lang="en-IN" dirty="0" err="1"/>
              <a:t>bruteforce</a:t>
            </a:r>
            <a:r>
              <a:rPr lang="en-IN" dirty="0"/>
              <a:t> method.</a:t>
            </a:r>
          </a:p>
        </p:txBody>
      </p:sp>
    </p:spTree>
    <p:extLst>
      <p:ext uri="{BB962C8B-B14F-4D97-AF65-F5344CB8AC3E}">
        <p14:creationId xmlns:p14="http://schemas.microsoft.com/office/powerpoint/2010/main" val="1991746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C39A-8572-B608-4EE8-9EE4EDFC9AE6}"/>
              </a:ext>
            </a:extLst>
          </p:cNvPr>
          <p:cNvSpPr>
            <a:spLocks noGrp="1"/>
          </p:cNvSpPr>
          <p:nvPr>
            <p:ph type="title"/>
          </p:nvPr>
        </p:nvSpPr>
        <p:spPr/>
        <p:txBody>
          <a:bodyPr/>
          <a:lstStyle/>
          <a:p>
            <a:r>
              <a:rPr lang="en-IN" dirty="0"/>
              <a:t>Screenshots</a:t>
            </a:r>
          </a:p>
        </p:txBody>
      </p:sp>
      <p:pic>
        <p:nvPicPr>
          <p:cNvPr id="5" name="Content Placeholder 4">
            <a:extLst>
              <a:ext uri="{FF2B5EF4-FFF2-40B4-BE49-F238E27FC236}">
                <a16:creationId xmlns:a16="http://schemas.microsoft.com/office/drawing/2014/main" id="{2A519FE2-6FB3-5967-1E1E-0CA4E14AD98D}"/>
              </a:ext>
            </a:extLst>
          </p:cNvPr>
          <p:cNvPicPr>
            <a:picLocks noGrp="1" noChangeAspect="1"/>
          </p:cNvPicPr>
          <p:nvPr>
            <p:ph idx="1"/>
          </p:nvPr>
        </p:nvPicPr>
        <p:blipFill>
          <a:blip r:embed="rId2"/>
          <a:stretch>
            <a:fillRect/>
          </a:stretch>
        </p:blipFill>
        <p:spPr>
          <a:xfrm>
            <a:off x="249284" y="65809"/>
            <a:ext cx="11682784" cy="6568360"/>
          </a:xfrm>
        </p:spPr>
      </p:pic>
    </p:spTree>
    <p:extLst>
      <p:ext uri="{BB962C8B-B14F-4D97-AF65-F5344CB8AC3E}">
        <p14:creationId xmlns:p14="http://schemas.microsoft.com/office/powerpoint/2010/main" val="338267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7F6D5-D40E-6764-AB84-7635786D77E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9994204-4A85-220A-BDCA-C101ECDE0E51}"/>
              </a:ext>
            </a:extLst>
          </p:cNvPr>
          <p:cNvPicPr>
            <a:picLocks noGrp="1" noChangeAspect="1"/>
          </p:cNvPicPr>
          <p:nvPr>
            <p:ph idx="1"/>
          </p:nvPr>
        </p:nvPicPr>
        <p:blipFill>
          <a:blip r:embed="rId2"/>
          <a:stretch>
            <a:fillRect/>
          </a:stretch>
        </p:blipFill>
        <p:spPr>
          <a:xfrm>
            <a:off x="664380" y="448311"/>
            <a:ext cx="10603177" cy="5961377"/>
          </a:xfrm>
        </p:spPr>
      </p:pic>
    </p:spTree>
    <p:extLst>
      <p:ext uri="{BB962C8B-B14F-4D97-AF65-F5344CB8AC3E}">
        <p14:creationId xmlns:p14="http://schemas.microsoft.com/office/powerpoint/2010/main" val="892347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236D-515E-C071-3E18-2F2DBC7CD2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FBE3376-29CB-3941-3203-EEB9090E5C37}"/>
              </a:ext>
            </a:extLst>
          </p:cNvPr>
          <p:cNvPicPr>
            <a:picLocks noGrp="1" noChangeAspect="1"/>
          </p:cNvPicPr>
          <p:nvPr>
            <p:ph idx="1"/>
          </p:nvPr>
        </p:nvPicPr>
        <p:blipFill>
          <a:blip r:embed="rId2"/>
          <a:stretch>
            <a:fillRect/>
          </a:stretch>
        </p:blipFill>
        <p:spPr>
          <a:xfrm>
            <a:off x="0" y="78255"/>
            <a:ext cx="11919574" cy="6701489"/>
          </a:xfrm>
        </p:spPr>
      </p:pic>
    </p:spTree>
    <p:extLst>
      <p:ext uri="{BB962C8B-B14F-4D97-AF65-F5344CB8AC3E}">
        <p14:creationId xmlns:p14="http://schemas.microsoft.com/office/powerpoint/2010/main" val="10222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35078-ED1C-FB6C-E4DB-C13CE921BB2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1B28A06-6AB5-FBC3-3DB8-214FFA4C1337}"/>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846896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DE2BC-B16A-1E27-BCE1-D6426776DEA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48E9172-B180-D05F-4454-79830FE91087}"/>
              </a:ext>
            </a:extLst>
          </p:cNvPr>
          <p:cNvPicPr>
            <a:picLocks noGrp="1" noChangeAspect="1"/>
          </p:cNvPicPr>
          <p:nvPr>
            <p:ph idx="1"/>
          </p:nvPr>
        </p:nvPicPr>
        <p:blipFill>
          <a:blip r:embed="rId2"/>
          <a:stretch>
            <a:fillRect/>
          </a:stretch>
        </p:blipFill>
        <p:spPr>
          <a:xfrm>
            <a:off x="0" y="134638"/>
            <a:ext cx="12192000" cy="6723361"/>
          </a:xfrm>
        </p:spPr>
      </p:pic>
      <p:sp>
        <p:nvSpPr>
          <p:cNvPr id="6" name="Rectangle 5">
            <a:extLst>
              <a:ext uri="{FF2B5EF4-FFF2-40B4-BE49-F238E27FC236}">
                <a16:creationId xmlns:a16="http://schemas.microsoft.com/office/drawing/2014/main" id="{181BA259-E400-B9FF-4AF2-1737E5FC6B9C}"/>
              </a:ext>
            </a:extLst>
          </p:cNvPr>
          <p:cNvSpPr/>
          <p:nvPr/>
        </p:nvSpPr>
        <p:spPr>
          <a:xfrm>
            <a:off x="7786253" y="609601"/>
            <a:ext cx="2452255"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180E0D8-684C-AFF0-4FAE-28DBB068F736}"/>
              </a:ext>
            </a:extLst>
          </p:cNvPr>
          <p:cNvSpPr/>
          <p:nvPr/>
        </p:nvSpPr>
        <p:spPr>
          <a:xfrm>
            <a:off x="7661564" y="609600"/>
            <a:ext cx="2798618"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1912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DAB7D-86B8-CEF5-DE3D-37A7A3593F2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E73C702-F52D-970D-F020-7C51FF1DEF0B}"/>
              </a:ext>
            </a:extLst>
          </p:cNvPr>
          <p:cNvPicPr>
            <a:picLocks noGrp="1" noChangeAspect="1"/>
          </p:cNvPicPr>
          <p:nvPr>
            <p:ph idx="1"/>
          </p:nvPr>
        </p:nvPicPr>
        <p:blipFill>
          <a:blip r:embed="rId2"/>
          <a:stretch>
            <a:fillRect/>
          </a:stretch>
        </p:blipFill>
        <p:spPr>
          <a:xfrm>
            <a:off x="6122" y="124691"/>
            <a:ext cx="12019623" cy="6733309"/>
          </a:xfrm>
        </p:spPr>
      </p:pic>
    </p:spTree>
    <p:extLst>
      <p:ext uri="{BB962C8B-B14F-4D97-AF65-F5344CB8AC3E}">
        <p14:creationId xmlns:p14="http://schemas.microsoft.com/office/powerpoint/2010/main" val="2114306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75EA-11B2-3252-F528-91D82180EA7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5C08C89-C21F-684D-8671-392777552549}"/>
              </a:ext>
            </a:extLst>
          </p:cNvPr>
          <p:cNvPicPr>
            <a:picLocks noGrp="1" noChangeAspect="1"/>
          </p:cNvPicPr>
          <p:nvPr>
            <p:ph idx="1"/>
          </p:nvPr>
        </p:nvPicPr>
        <p:blipFill>
          <a:blip r:embed="rId2"/>
          <a:stretch>
            <a:fillRect/>
          </a:stretch>
        </p:blipFill>
        <p:spPr>
          <a:xfrm>
            <a:off x="0" y="0"/>
            <a:ext cx="12192000" cy="6792338"/>
          </a:xfrm>
        </p:spPr>
      </p:pic>
    </p:spTree>
    <p:extLst>
      <p:ext uri="{BB962C8B-B14F-4D97-AF65-F5344CB8AC3E}">
        <p14:creationId xmlns:p14="http://schemas.microsoft.com/office/powerpoint/2010/main" val="3635393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CF39-4501-7358-D733-890DC406E33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87DCF03-6E76-7D09-F4EF-7A1AE96278BD}"/>
              </a:ext>
            </a:extLst>
          </p:cNvPr>
          <p:cNvPicPr>
            <a:picLocks noGrp="1" noChangeAspect="1"/>
          </p:cNvPicPr>
          <p:nvPr>
            <p:ph idx="1"/>
          </p:nvPr>
        </p:nvPicPr>
        <p:blipFill>
          <a:blip r:embed="rId2"/>
          <a:stretch>
            <a:fillRect/>
          </a:stretch>
        </p:blipFill>
        <p:spPr>
          <a:xfrm>
            <a:off x="87633" y="152400"/>
            <a:ext cx="12104367" cy="6553200"/>
          </a:xfrm>
        </p:spPr>
      </p:pic>
    </p:spTree>
    <p:extLst>
      <p:ext uri="{BB962C8B-B14F-4D97-AF65-F5344CB8AC3E}">
        <p14:creationId xmlns:p14="http://schemas.microsoft.com/office/powerpoint/2010/main" val="3015811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0067-5474-DB2E-8A02-1A606EF6B10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8FD6C96-8AE6-B0AA-8695-CD53FBBADE2B}"/>
              </a:ext>
            </a:extLst>
          </p:cNvPr>
          <p:cNvPicPr>
            <a:picLocks noGrp="1" noChangeAspect="1"/>
          </p:cNvPicPr>
          <p:nvPr>
            <p:ph idx="1"/>
          </p:nvPr>
        </p:nvPicPr>
        <p:blipFill>
          <a:blip r:embed="rId2"/>
          <a:stretch>
            <a:fillRect/>
          </a:stretch>
        </p:blipFill>
        <p:spPr>
          <a:xfrm>
            <a:off x="0" y="-1"/>
            <a:ext cx="12192000" cy="6854653"/>
          </a:xfrm>
        </p:spPr>
      </p:pic>
    </p:spTree>
    <p:extLst>
      <p:ext uri="{BB962C8B-B14F-4D97-AF65-F5344CB8AC3E}">
        <p14:creationId xmlns:p14="http://schemas.microsoft.com/office/powerpoint/2010/main" val="3545979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EF393-8FD0-FD46-BE00-BBF96DCAABFE}"/>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BE4DEDE-E407-9E10-EA18-05E3FA04780B}"/>
              </a:ext>
            </a:extLst>
          </p:cNvPr>
          <p:cNvSpPr>
            <a:spLocks noGrp="1"/>
          </p:cNvSpPr>
          <p:nvPr>
            <p:ph idx="1"/>
          </p:nvPr>
        </p:nvSpPr>
        <p:spPr/>
        <p:txBody>
          <a:bodyPr/>
          <a:lstStyle/>
          <a:p>
            <a:r>
              <a:rPr lang="en-IN" dirty="0" err="1"/>
              <a:t>InfoGain</a:t>
            </a:r>
            <a:r>
              <a:rPr lang="en-IN" dirty="0"/>
              <a:t> saves user’s time by making available all features at one place.</a:t>
            </a:r>
          </a:p>
          <a:p>
            <a:r>
              <a:rPr lang="en-IN" dirty="0"/>
              <a:t>GUI makes very easy for users </a:t>
            </a:r>
            <a:r>
              <a:rPr lang="en-IN"/>
              <a:t>to understand.</a:t>
            </a:r>
            <a:endParaRPr lang="en-IN" dirty="0"/>
          </a:p>
          <a:p>
            <a:endParaRPr lang="en-IN" dirty="0"/>
          </a:p>
        </p:txBody>
      </p:sp>
    </p:spTree>
    <p:extLst>
      <p:ext uri="{BB962C8B-B14F-4D97-AF65-F5344CB8AC3E}">
        <p14:creationId xmlns:p14="http://schemas.microsoft.com/office/powerpoint/2010/main" val="92335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2820-2E37-26B8-BC5C-86EC79CB2338}"/>
              </a:ext>
            </a:extLst>
          </p:cNvPr>
          <p:cNvSpPr>
            <a:spLocks noGrp="1"/>
          </p:cNvSpPr>
          <p:nvPr>
            <p:ph type="title"/>
          </p:nvPr>
        </p:nvSpPr>
        <p:spPr/>
        <p:txBody>
          <a:bodyPr/>
          <a:lstStyle/>
          <a:p>
            <a:r>
              <a:rPr lang="en-IN" dirty="0"/>
              <a:t>About Info Gain</a:t>
            </a:r>
          </a:p>
        </p:txBody>
      </p:sp>
      <p:sp>
        <p:nvSpPr>
          <p:cNvPr id="3" name="Content Placeholder 2">
            <a:extLst>
              <a:ext uri="{FF2B5EF4-FFF2-40B4-BE49-F238E27FC236}">
                <a16:creationId xmlns:a16="http://schemas.microsoft.com/office/drawing/2014/main" id="{3589CE75-68F8-4745-A0C3-B4AD89344020}"/>
              </a:ext>
            </a:extLst>
          </p:cNvPr>
          <p:cNvSpPr>
            <a:spLocks noGrp="1"/>
          </p:cNvSpPr>
          <p:nvPr>
            <p:ph idx="1"/>
          </p:nvPr>
        </p:nvSpPr>
        <p:spPr/>
        <p:txBody>
          <a:bodyPr/>
          <a:lstStyle/>
          <a:p>
            <a:pPr marL="36900" indent="0">
              <a:buNone/>
            </a:pP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In Web Penetration or In Bug Bounty the first step is Information Gathering about the target i.e., Website. In order to make remaining steps effective we need to gather effective information about target. Information involves Open Ports list, DNS information, </a:t>
            </a:r>
            <a:r>
              <a:rPr lang="en-IN" sz="2000"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Whois</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lookup, Subdomain Enumeration. For each requirement there are respective tools available in internet for use, but user should have to visit to different websites and have to install different software’s or have to download many scripts and run that are available in GitHub, user have to switch to websites, scripts, tools according to feature. There is no tool so that all these requirements are fulfilled at one place without switching. So, we have developed a project </a:t>
            </a:r>
            <a:r>
              <a:rPr lang="en-IN" sz="2000"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i.e</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Infogain</a:t>
            </a:r>
            <a:r>
              <a:rPr lang="en-IN" sz="20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in which user can get all type of information about the target at once, then it will save his time to focus on remaining steps in web penetration or bug bounty to get effective results. </a:t>
            </a:r>
          </a:p>
          <a:p>
            <a:pPr marL="36900" indent="0">
              <a:buNone/>
            </a:pPr>
            <a:endParaRPr lang="en-IN" dirty="0"/>
          </a:p>
        </p:txBody>
      </p:sp>
    </p:spTree>
    <p:extLst>
      <p:ext uri="{BB962C8B-B14F-4D97-AF65-F5344CB8AC3E}">
        <p14:creationId xmlns:p14="http://schemas.microsoft.com/office/powerpoint/2010/main" val="658365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C654-4854-85DF-66AC-A5F0FD6B5797}"/>
              </a:ext>
            </a:extLst>
          </p:cNvPr>
          <p:cNvSpPr>
            <a:spLocks noGrp="1"/>
          </p:cNvSpPr>
          <p:nvPr>
            <p:ph type="title"/>
          </p:nvPr>
        </p:nvSpPr>
        <p:spPr/>
        <p:txBody>
          <a:bodyPr/>
          <a:lstStyle/>
          <a:p>
            <a:r>
              <a:rPr lang="en-IN" dirty="0"/>
              <a:t>Future Scope </a:t>
            </a:r>
          </a:p>
        </p:txBody>
      </p:sp>
      <p:sp>
        <p:nvSpPr>
          <p:cNvPr id="3" name="Content Placeholder 2">
            <a:extLst>
              <a:ext uri="{FF2B5EF4-FFF2-40B4-BE49-F238E27FC236}">
                <a16:creationId xmlns:a16="http://schemas.microsoft.com/office/drawing/2014/main" id="{07946413-70F9-391C-5A55-FEFC889C19C7}"/>
              </a:ext>
            </a:extLst>
          </p:cNvPr>
          <p:cNvSpPr>
            <a:spLocks noGrp="1"/>
          </p:cNvSpPr>
          <p:nvPr>
            <p:ph idx="1"/>
          </p:nvPr>
        </p:nvSpPr>
        <p:spPr/>
        <p:txBody>
          <a:bodyPr/>
          <a:lstStyle/>
          <a:p>
            <a:r>
              <a:rPr lang="en-IN" dirty="0"/>
              <a:t>We can add many other features like other features like finding technologies on which the website built with.</a:t>
            </a:r>
          </a:p>
          <a:p>
            <a:r>
              <a:rPr lang="en-IN" dirty="0"/>
              <a:t>We can add google map facility to locate that website server.</a:t>
            </a:r>
          </a:p>
          <a:p>
            <a:r>
              <a:rPr lang="en-IN" dirty="0"/>
              <a:t>Using many other passive information gathering websites by applying </a:t>
            </a:r>
            <a:r>
              <a:rPr lang="en-IN" dirty="0" err="1"/>
              <a:t>webscrapping</a:t>
            </a:r>
            <a:r>
              <a:rPr lang="en-IN" dirty="0"/>
              <a:t>.</a:t>
            </a:r>
          </a:p>
          <a:p>
            <a:r>
              <a:rPr lang="en-IN" dirty="0"/>
              <a:t>Finding the filtered ports along with open ports.</a:t>
            </a:r>
          </a:p>
        </p:txBody>
      </p:sp>
    </p:spTree>
    <p:extLst>
      <p:ext uri="{BB962C8B-B14F-4D97-AF65-F5344CB8AC3E}">
        <p14:creationId xmlns:p14="http://schemas.microsoft.com/office/powerpoint/2010/main" val="172653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Information Gathering </a:t>
            </a:r>
          </a:p>
        </p:txBody>
      </p:sp>
      <p:sp>
        <p:nvSpPr>
          <p:cNvPr id="4" name="Content Placeholder 3">
            <a:extLst>
              <a:ext uri="{FF2B5EF4-FFF2-40B4-BE49-F238E27FC236}">
                <a16:creationId xmlns:a16="http://schemas.microsoft.com/office/drawing/2014/main" id="{8C7A72D9-CFFE-BF16-5818-BDAA3EB2C1AE}"/>
              </a:ext>
            </a:extLst>
          </p:cNvPr>
          <p:cNvSpPr>
            <a:spLocks noGrp="1"/>
          </p:cNvSpPr>
          <p:nvPr>
            <p:ph idx="1"/>
          </p:nvPr>
        </p:nvSpPr>
        <p:spPr/>
        <p:txBody>
          <a:bodyPr>
            <a:normAutofit/>
          </a:bodyPr>
          <a:lstStyle/>
          <a:p>
            <a:pPr fontAlgn="base"/>
            <a:r>
              <a:rPr lang="en-IN" sz="2400" spc="1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Information Gathering means gathering different kinds of information about the target. It is basically, the first step or the beginning stage of Ethical Hacking, where the penetration testers or hackers (both black hat or white hat) tries to gather all the information about the target, in order to use it for Hacking. To obtain more relevant results, we have to gather more information about the target to increase the probability of a successful attack. </a:t>
            </a:r>
            <a:endParaRPr lang="en-IN" sz="240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400" spc="1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Information gathering is an art that every penetration-tester (pen-tester) and hacker should master for a better experience in penetration testing</a:t>
            </a:r>
            <a:endParaRPr lang="en-IN" sz="24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44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A7FA-571D-E9EC-F14C-D0856A9EFC22}"/>
              </a:ext>
            </a:extLst>
          </p:cNvPr>
          <p:cNvSpPr>
            <a:spLocks noGrp="1"/>
          </p:cNvSpPr>
          <p:nvPr>
            <p:ph type="title"/>
          </p:nvPr>
        </p:nvSpPr>
        <p:spPr/>
        <p:txBody>
          <a:bodyPr/>
          <a:lstStyle/>
          <a:p>
            <a:r>
              <a:rPr lang="en-IN" dirty="0"/>
              <a:t>Motivation for </a:t>
            </a:r>
            <a:r>
              <a:rPr lang="en-IN" dirty="0" err="1"/>
              <a:t>InfoGain</a:t>
            </a:r>
            <a:endParaRPr lang="en-IN" dirty="0"/>
          </a:p>
        </p:txBody>
      </p:sp>
      <p:sp>
        <p:nvSpPr>
          <p:cNvPr id="3" name="Content Placeholder 2">
            <a:extLst>
              <a:ext uri="{FF2B5EF4-FFF2-40B4-BE49-F238E27FC236}">
                <a16:creationId xmlns:a16="http://schemas.microsoft.com/office/drawing/2014/main" id="{B4868544-424F-F48B-6B57-2823CCC32D53}"/>
              </a:ext>
            </a:extLst>
          </p:cNvPr>
          <p:cNvSpPr>
            <a:spLocks noGrp="1"/>
          </p:cNvSpPr>
          <p:nvPr>
            <p:ph idx="1"/>
          </p:nvPr>
        </p:nvSpPr>
        <p:spPr/>
        <p:txBody>
          <a:bodyPr/>
          <a:lstStyle/>
          <a:p>
            <a:r>
              <a:rPr lang="en-IN" dirty="0"/>
              <a:t>There are many tools available in </a:t>
            </a:r>
            <a:r>
              <a:rPr lang="en-IN" dirty="0" err="1"/>
              <a:t>github</a:t>
            </a:r>
            <a:r>
              <a:rPr lang="en-IN" dirty="0"/>
              <a:t> and there are many websites(paid and unpaid) to gather information about the website.</a:t>
            </a:r>
          </a:p>
          <a:p>
            <a:r>
              <a:rPr lang="en-IN" dirty="0"/>
              <a:t>But for each feature we need to switch </a:t>
            </a:r>
            <a:r>
              <a:rPr lang="en-IN" dirty="0" err="1"/>
              <a:t>everytime</a:t>
            </a:r>
            <a:r>
              <a:rPr lang="en-IN" dirty="0"/>
              <a:t> to many websites, install many tools(scripts).But there is no tool that all these features are available in </a:t>
            </a:r>
            <a:r>
              <a:rPr lang="en-IN" dirty="0" err="1"/>
              <a:t>one.For</a:t>
            </a:r>
            <a:r>
              <a:rPr lang="en-IN" dirty="0"/>
              <a:t> switching it takes </a:t>
            </a:r>
            <a:r>
              <a:rPr lang="en-IN" dirty="0" err="1"/>
              <a:t>time.Even</a:t>
            </a:r>
            <a:r>
              <a:rPr lang="en-IN" dirty="0"/>
              <a:t> it is available there is no GUI.</a:t>
            </a:r>
          </a:p>
          <a:p>
            <a:r>
              <a:rPr lang="en-IN" dirty="0"/>
              <a:t>So that thought motivated us to develop this tool and introduce it in GUI, to save user’s time and make the things simple, so he can invest more time in other steps.</a:t>
            </a:r>
          </a:p>
          <a:p>
            <a:pPr marL="36900" indent="0">
              <a:buNone/>
            </a:pPr>
            <a:endParaRPr lang="en-IN" dirty="0"/>
          </a:p>
        </p:txBody>
      </p:sp>
    </p:spTree>
    <p:extLst>
      <p:ext uri="{BB962C8B-B14F-4D97-AF65-F5344CB8AC3E}">
        <p14:creationId xmlns:p14="http://schemas.microsoft.com/office/powerpoint/2010/main" val="129401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CB1A4-0A28-D9EB-B80A-E7AA0BB1FB46}"/>
              </a:ext>
            </a:extLst>
          </p:cNvPr>
          <p:cNvSpPr>
            <a:spLocks noGrp="1"/>
          </p:cNvSpPr>
          <p:nvPr>
            <p:ph type="title"/>
          </p:nvPr>
        </p:nvSpPr>
        <p:spPr/>
        <p:txBody>
          <a:bodyPr/>
          <a:lstStyle/>
          <a:p>
            <a:r>
              <a:rPr lang="en-IN" dirty="0"/>
              <a:t>Real World Applications</a:t>
            </a:r>
          </a:p>
        </p:txBody>
      </p:sp>
      <p:sp>
        <p:nvSpPr>
          <p:cNvPr id="3" name="Content Placeholder 2">
            <a:extLst>
              <a:ext uri="{FF2B5EF4-FFF2-40B4-BE49-F238E27FC236}">
                <a16:creationId xmlns:a16="http://schemas.microsoft.com/office/drawing/2014/main" id="{5AB9103B-CFF7-E5F8-B1D7-F05F397998E9}"/>
              </a:ext>
            </a:extLst>
          </p:cNvPr>
          <p:cNvSpPr>
            <a:spLocks noGrp="1"/>
          </p:cNvSpPr>
          <p:nvPr>
            <p:ph idx="1"/>
          </p:nvPr>
        </p:nvSpPr>
        <p:spPr/>
        <p:txBody>
          <a:bodyPr/>
          <a:lstStyle/>
          <a:p>
            <a:r>
              <a:rPr lang="en-IN" dirty="0"/>
              <a:t>Can be used for information gathering about the website.</a:t>
            </a:r>
          </a:p>
          <a:p>
            <a:r>
              <a:rPr lang="en-IN" dirty="0"/>
              <a:t>For Bug Bounty hunters, website penetration tester this tool will be very useful.</a:t>
            </a:r>
          </a:p>
          <a:p>
            <a:r>
              <a:rPr lang="en-IN" dirty="0"/>
              <a:t>Very useful for the website developers to test their </a:t>
            </a:r>
            <a:r>
              <a:rPr lang="en-IN" dirty="0" err="1"/>
              <a:t>website,where</a:t>
            </a:r>
            <a:r>
              <a:rPr lang="en-IN" dirty="0"/>
              <a:t> it is prone to any confidential information </a:t>
            </a:r>
            <a:r>
              <a:rPr lang="en-IN" dirty="0" err="1"/>
              <a:t>leak,so</a:t>
            </a:r>
            <a:r>
              <a:rPr lang="en-IN" dirty="0"/>
              <a:t> they can rectify it.</a:t>
            </a:r>
          </a:p>
        </p:txBody>
      </p:sp>
    </p:spTree>
    <p:extLst>
      <p:ext uri="{BB962C8B-B14F-4D97-AF65-F5344CB8AC3E}">
        <p14:creationId xmlns:p14="http://schemas.microsoft.com/office/powerpoint/2010/main" val="433863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3C38-154D-4DDF-1D63-F025F5172FA0}"/>
              </a:ext>
            </a:extLst>
          </p:cNvPr>
          <p:cNvSpPr>
            <a:spLocks noGrp="1"/>
          </p:cNvSpPr>
          <p:nvPr>
            <p:ph type="title"/>
          </p:nvPr>
        </p:nvSpPr>
        <p:spPr/>
        <p:txBody>
          <a:bodyPr/>
          <a:lstStyle/>
          <a:p>
            <a:r>
              <a:rPr lang="en-IN" dirty="0"/>
              <a:t>Few related works and their limitations</a:t>
            </a:r>
          </a:p>
        </p:txBody>
      </p:sp>
      <p:sp>
        <p:nvSpPr>
          <p:cNvPr id="3" name="Content Placeholder 2">
            <a:extLst>
              <a:ext uri="{FF2B5EF4-FFF2-40B4-BE49-F238E27FC236}">
                <a16:creationId xmlns:a16="http://schemas.microsoft.com/office/drawing/2014/main" id="{8003C165-F24E-DA7D-6653-037E30C090B4}"/>
              </a:ext>
            </a:extLst>
          </p:cNvPr>
          <p:cNvSpPr>
            <a:spLocks noGrp="1"/>
          </p:cNvSpPr>
          <p:nvPr>
            <p:ph idx="1"/>
          </p:nvPr>
        </p:nvSpPr>
        <p:spPr/>
        <p:txBody>
          <a:bodyPr/>
          <a:lstStyle/>
          <a:p>
            <a:r>
              <a:rPr lang="en-IN" dirty="0"/>
              <a:t>Nmap for open port scanning and hidden directory brute force.</a:t>
            </a:r>
          </a:p>
          <a:p>
            <a:r>
              <a:rPr lang="en-IN" dirty="0"/>
              <a:t>AMASS,SubBrute,Knock,Sublist3r for Subdomain enumeration.</a:t>
            </a:r>
          </a:p>
          <a:p>
            <a:r>
              <a:rPr lang="en-IN" dirty="0"/>
              <a:t>Who.is, Name.com, Domaintoolws.com, GoDaddy.com for </a:t>
            </a:r>
            <a:r>
              <a:rPr lang="en-IN" dirty="0" err="1"/>
              <a:t>whois</a:t>
            </a:r>
            <a:r>
              <a:rPr lang="en-IN" dirty="0"/>
              <a:t> lookup</a:t>
            </a:r>
          </a:p>
          <a:p>
            <a:r>
              <a:rPr lang="en-IN" dirty="0" err="1"/>
              <a:t>Dns</a:t>
            </a:r>
            <a:r>
              <a:rPr lang="en-IN" dirty="0"/>
              <a:t>-lookup </a:t>
            </a:r>
            <a:r>
              <a:rPr lang="en-IN" dirty="0" err="1"/>
              <a:t>github</a:t>
            </a:r>
            <a:r>
              <a:rPr lang="en-IN" dirty="0"/>
              <a:t> script for DNS Enumeration</a:t>
            </a:r>
          </a:p>
          <a:p>
            <a:r>
              <a:rPr lang="en-IN" dirty="0"/>
              <a:t>But these all are developed tools are limited to only one feature.</a:t>
            </a:r>
          </a:p>
          <a:p>
            <a:r>
              <a:rPr lang="en-IN" dirty="0"/>
              <a:t>We have to switch to many websites and many tools for respected features.</a:t>
            </a:r>
          </a:p>
        </p:txBody>
      </p:sp>
    </p:spTree>
    <p:extLst>
      <p:ext uri="{BB962C8B-B14F-4D97-AF65-F5344CB8AC3E}">
        <p14:creationId xmlns:p14="http://schemas.microsoft.com/office/powerpoint/2010/main" val="419447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0AAAC-6861-371F-244E-13330AF4B899}"/>
              </a:ext>
            </a:extLst>
          </p:cNvPr>
          <p:cNvSpPr>
            <a:spLocks noGrp="1"/>
          </p:cNvSpPr>
          <p:nvPr>
            <p:ph type="title"/>
          </p:nvPr>
        </p:nvSpPr>
        <p:spPr/>
        <p:txBody>
          <a:bodyPr/>
          <a:lstStyle/>
          <a:p>
            <a:r>
              <a:rPr lang="en-IN" dirty="0"/>
              <a:t>Flow Chart</a:t>
            </a:r>
          </a:p>
        </p:txBody>
      </p:sp>
      <p:pic>
        <p:nvPicPr>
          <p:cNvPr id="5" name="Content Placeholder 4">
            <a:extLst>
              <a:ext uri="{FF2B5EF4-FFF2-40B4-BE49-F238E27FC236}">
                <a16:creationId xmlns:a16="http://schemas.microsoft.com/office/drawing/2014/main" id="{6A12D6E8-0E6A-C4CE-5E3A-AE785CDFB6C6}"/>
              </a:ext>
            </a:extLst>
          </p:cNvPr>
          <p:cNvPicPr>
            <a:picLocks noGrp="1" noChangeAspect="1"/>
          </p:cNvPicPr>
          <p:nvPr>
            <p:ph idx="1"/>
          </p:nvPr>
        </p:nvPicPr>
        <p:blipFill>
          <a:blip r:embed="rId2"/>
          <a:stretch>
            <a:fillRect/>
          </a:stretch>
        </p:blipFill>
        <p:spPr>
          <a:xfrm>
            <a:off x="90055" y="80263"/>
            <a:ext cx="12011890" cy="6697473"/>
          </a:xfrm>
        </p:spPr>
      </p:pic>
    </p:spTree>
    <p:extLst>
      <p:ext uri="{BB962C8B-B14F-4D97-AF65-F5344CB8AC3E}">
        <p14:creationId xmlns:p14="http://schemas.microsoft.com/office/powerpoint/2010/main" val="1068357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BE9-38FC-D108-019B-43CE76026E94}"/>
              </a:ext>
            </a:extLst>
          </p:cNvPr>
          <p:cNvSpPr>
            <a:spLocks noGrp="1"/>
          </p:cNvSpPr>
          <p:nvPr>
            <p:ph type="title"/>
          </p:nvPr>
        </p:nvSpPr>
        <p:spPr/>
        <p:txBody>
          <a:bodyPr/>
          <a:lstStyle/>
          <a:p>
            <a:r>
              <a:rPr lang="en-IN" dirty="0" err="1"/>
              <a:t>WhoIs</a:t>
            </a:r>
            <a:r>
              <a:rPr lang="en-IN" dirty="0"/>
              <a:t> Lookup</a:t>
            </a:r>
          </a:p>
        </p:txBody>
      </p:sp>
      <p:sp>
        <p:nvSpPr>
          <p:cNvPr id="3" name="Content Placeholder 2">
            <a:extLst>
              <a:ext uri="{FF2B5EF4-FFF2-40B4-BE49-F238E27FC236}">
                <a16:creationId xmlns:a16="http://schemas.microsoft.com/office/drawing/2014/main" id="{4B37748C-A11A-BF76-73BB-EB18704EFA54}"/>
              </a:ext>
            </a:extLst>
          </p:cNvPr>
          <p:cNvSpPr>
            <a:spLocks noGrp="1"/>
          </p:cNvSpPr>
          <p:nvPr>
            <p:ph idx="1"/>
          </p:nvPr>
        </p:nvSpPr>
        <p:spPr/>
        <p:txBody>
          <a:bodyPr>
            <a:normAutofit lnSpcReduction="10000"/>
          </a:bodyPr>
          <a:lstStyle/>
          <a:p>
            <a:r>
              <a:rPr lang="en-IN" sz="24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IN" sz="2400"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Whois</a:t>
            </a:r>
            <a:r>
              <a:rPr lang="en-IN" sz="24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record contains all of the contact information associated with the person, group, or company that registers a particular domain name. Typically, each </a:t>
            </a:r>
            <a:r>
              <a:rPr lang="en-IN" sz="2400"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Whois</a:t>
            </a:r>
            <a:r>
              <a:rPr lang="en-IN" sz="24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record will contain information such as the name and contact information of the Registrant (who owns the domain), the name and contact information of the registrar </a:t>
            </a:r>
            <a:r>
              <a:rPr lang="en-IN" sz="2400"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Registrar</a:t>
            </a:r>
            <a:r>
              <a:rPr lang="en-IN" sz="24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(the organization or commercial entity that registered the domain name), the registration dates, the name servers, the most recent update, and the expiration date. </a:t>
            </a:r>
            <a:r>
              <a:rPr lang="en-IN" sz="2400" dirty="0" err="1">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Whois</a:t>
            </a:r>
            <a:r>
              <a:rPr lang="en-IN" sz="24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 records may also provide the administrative and technical contact information (which is often, but not always, the registrant).</a:t>
            </a:r>
          </a:p>
          <a:p>
            <a:endParaRPr lang="en-IN" dirty="0"/>
          </a:p>
        </p:txBody>
      </p:sp>
    </p:spTree>
    <p:extLst>
      <p:ext uri="{BB962C8B-B14F-4D97-AF65-F5344CB8AC3E}">
        <p14:creationId xmlns:p14="http://schemas.microsoft.com/office/powerpoint/2010/main" val="872449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{4E7E4E72-AA4D-487E-895F-D33F5E896276}tf00934815_win32</Template>
  <TotalTime>126</TotalTime>
  <Words>1713</Words>
  <Application>Microsoft Office PowerPoint</Application>
  <PresentationFormat>Widescreen</PresentationFormat>
  <Paragraphs>83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Goudy Old Style</vt:lpstr>
      <vt:lpstr>Symbol</vt:lpstr>
      <vt:lpstr>Times New Roman</vt:lpstr>
      <vt:lpstr>Wingdings 2</vt:lpstr>
      <vt:lpstr>SlateVTI</vt:lpstr>
      <vt:lpstr>Info Gain</vt:lpstr>
      <vt:lpstr>Abstract</vt:lpstr>
      <vt:lpstr>About Info Gain</vt:lpstr>
      <vt:lpstr>Information Gathering </vt:lpstr>
      <vt:lpstr>Motivation for InfoGain</vt:lpstr>
      <vt:lpstr>Real World Applications</vt:lpstr>
      <vt:lpstr>Few related works and their limitations</vt:lpstr>
      <vt:lpstr>Flow Chart</vt:lpstr>
      <vt:lpstr>WhoIs Lookup</vt:lpstr>
      <vt:lpstr>Open Ports Enumeration</vt:lpstr>
      <vt:lpstr>Sub Domain Enumeration</vt:lpstr>
      <vt:lpstr>PowerPoint Presentation</vt:lpstr>
      <vt:lpstr>DNS ENUMERATION</vt:lpstr>
      <vt:lpstr>DNS RECORDS</vt:lpstr>
      <vt:lpstr>Common DNS Records</vt:lpstr>
      <vt:lpstr>DIRECTORY BRUTE FORCE</vt:lpstr>
      <vt:lpstr>Technologies/Libraries</vt:lpstr>
      <vt:lpstr>Text Files</vt:lpstr>
      <vt:lpstr>System Hardware/System Software</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 Gain</dc:title>
  <dc:creator>Jagadeesh Monangi</dc:creator>
  <cp:lastModifiedBy>Jagadeesh Monangi</cp:lastModifiedBy>
  <cp:revision>18</cp:revision>
  <dcterms:created xsi:type="dcterms:W3CDTF">2022-08-28T17:28:50Z</dcterms:created>
  <dcterms:modified xsi:type="dcterms:W3CDTF">2022-09-10T17:41:43Z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